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pptx" ContentType="application/vnd.openxmlformats-officedocument.presentationml.presentation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Default Extension="vml" ContentType="application/vnd.openxmlformats-officedocument.vmlDrawing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1" r:id="rId12"/>
    <p:sldId id="267" r:id="rId13"/>
    <p:sldId id="273" r:id="rId14"/>
    <p:sldId id="274" r:id="rId15"/>
    <p:sldId id="275" r:id="rId16"/>
  </p:sldIdLst>
  <p:sldSz cx="14630400" cy="8229600"/>
  <p:notesSz cx="8229600" cy="14630400"/>
  <p:embeddedFontLst>
    <p:embeddedFont>
      <p:font typeface="Calibri" pitchFamily="34" charset="0"/>
      <p:regular r:id="rId18"/>
      <p:bold r:id="rId19"/>
      <p:italic r:id="rId20"/>
      <p:boldItalic r:id="rId21"/>
    </p:embeddedFont>
    <p:embeddedFont>
      <p:font typeface="Inter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11"/>
    <p:restoredTop sz="94610"/>
  </p:normalViewPr>
  <p:slideViewPr>
    <p:cSldViewPr snapToGrid="0" snapToObjects="1">
      <p:cViewPr>
        <p:scale>
          <a:sx n="57" d="100"/>
          <a:sy n="57" d="100"/>
        </p:scale>
        <p:origin x="-534" y="-48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494CF6-9BBF-4BC8-B18F-442A942CCDF1}" type="datetimeFigureOut">
              <a:rPr lang="en-IN" smtClean="0"/>
              <a:pPr/>
              <a:t>04-08-2025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2FD9FF-CCD1-48AA-88F8-5115E3E004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631613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PowerPoint_Presentation1.pptx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.v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8649" y="1062167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66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Dynamic vs Static Routing Efficiency</a:t>
            </a:r>
            <a:endParaRPr lang="en-US" sz="6600" dirty="0"/>
          </a:p>
        </p:txBody>
      </p:sp>
      <p:sp>
        <p:nvSpPr>
          <p:cNvPr id="4" name="Text 1"/>
          <p:cNvSpPr/>
          <p:nvPr/>
        </p:nvSpPr>
        <p:spPr>
          <a:xfrm>
            <a:off x="793790" y="42649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</a:t>
            </a:r>
            <a:r>
              <a:rPr lang="en-US" sz="2000" b="1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</a:t>
            </a:r>
            <a:r>
              <a:rPr lang="en-US" b="1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 </a:t>
            </a:r>
            <a:r>
              <a:rPr lang="en-US" sz="20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MOHAMED 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SYED THOWFIQ </a:t>
            </a:r>
            <a:r>
              <a:rPr lang="en-US" sz="20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(1</a:t>
            </a:r>
            <a:r>
              <a:rPr lang="en-US" sz="20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92511178</a:t>
            </a:r>
            <a:r>
              <a:rPr lang="en-US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</a:t>
            </a: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	                </a:t>
            </a:r>
            <a:r>
              <a:rPr lang="en-US" sz="20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KOTHAKOTA RAKESH                      (192525075)</a:t>
            </a:r>
          </a:p>
          <a:p>
            <a:pPr>
              <a:lnSpc>
                <a:spcPts val="2850"/>
              </a:lnSpc>
            </a:pPr>
            <a:r>
              <a:rPr lang="en-US" sz="175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      </a:t>
            </a:r>
            <a:r>
              <a:rPr lang="en-US" sz="20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GANGAVARAPUABHINAY REDDY    (192525082)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192798" y="561078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Course</a:t>
            </a:r>
            <a:r>
              <a:rPr lang="en-US" sz="24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 [ COMPUTER NETWORKS FOR COMMUNICATION ]</a:t>
            </a:r>
          </a:p>
          <a:p>
            <a:pPr marL="0" indent="0" algn="ctr">
              <a:lnSpc>
                <a:spcPts val="2850"/>
              </a:lnSpc>
              <a:buNone/>
            </a:pPr>
            <a:endParaRPr lang="en-IN" b="1" dirty="0" smtClean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IN" b="1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FACULTY  </a:t>
            </a:r>
            <a:r>
              <a:rPr lang="en-IN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:</a:t>
            </a:r>
            <a:r>
              <a:rPr lang="en-US" b="1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DR.RAJARAM</a:t>
            </a:r>
            <a:endParaRPr lang="en-US" dirty="0" smtClean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						Date : 04-08-2025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5365790" y="7136605"/>
            <a:ext cx="37782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7680960"/>
            <a:ext cx="9144000" cy="548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47681" y="2006063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8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Dynamic Routing – Real-Time Example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6280190" y="417147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b="1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Example</a:t>
            </a:r>
            <a:r>
              <a:rPr lang="en-US" sz="28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: </a:t>
            </a:r>
            <a:r>
              <a:rPr lang="en-US" sz="2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Internet Service Provider (ISP)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6280190" y="4789527"/>
            <a:ext cx="8134080" cy="696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Uses </a:t>
            </a:r>
            <a:r>
              <a:rPr lang="en-US" sz="24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OSPF(Open Shortest Path First)</a:t>
            </a:r>
          </a:p>
          <a:p>
            <a:pPr marL="342900" indent="-342900" algn="l">
              <a:lnSpc>
                <a:spcPts val="2850"/>
              </a:lnSpc>
              <a:buSzPct val="100000"/>
            </a:pPr>
            <a:r>
              <a:rPr lang="en-US" sz="24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across </a:t>
            </a: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hundreds of routers</a:t>
            </a:r>
            <a:r>
              <a:rPr lang="en-US" sz="24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280190" y="523172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2400" dirty="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2400" dirty="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Automatically </a:t>
            </a: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update routes when links go down or new routers are added.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486400" y="7780713"/>
            <a:ext cx="9135687" cy="4488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1364" y="1430785"/>
            <a:ext cx="13026152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8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Dynamic Routing: Advantages and Challenges</a:t>
            </a:r>
            <a:endParaRPr lang="en-US" sz="4800" dirty="0"/>
          </a:p>
        </p:txBody>
      </p:sp>
      <p:sp>
        <p:nvSpPr>
          <p:cNvPr id="3" name="Shape 1"/>
          <p:cNvSpPr/>
          <p:nvPr/>
        </p:nvSpPr>
        <p:spPr>
          <a:xfrm>
            <a:off x="793790" y="3602712"/>
            <a:ext cx="6407944" cy="2597587"/>
          </a:xfrm>
          <a:prstGeom prst="roundRect">
            <a:avLst>
              <a:gd name="adj" fmla="val 5632"/>
            </a:avLst>
          </a:prstGeom>
          <a:solidFill>
            <a:srgbClr val="FDFAF7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3572232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5" name="Shape 3"/>
          <p:cNvSpPr/>
          <p:nvPr/>
        </p:nvSpPr>
        <p:spPr>
          <a:xfrm>
            <a:off x="3657540" y="326255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6237C8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614" y="3432691"/>
            <a:ext cx="272177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416968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Pros</a:t>
            </a:r>
            <a:endParaRPr lang="en-US" sz="3200" dirty="0"/>
          </a:p>
        </p:txBody>
      </p:sp>
      <p:sp>
        <p:nvSpPr>
          <p:cNvPr id="8" name="Text 5"/>
          <p:cNvSpPr/>
          <p:nvPr/>
        </p:nvSpPr>
        <p:spPr>
          <a:xfrm>
            <a:off x="1051084" y="4695706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Automatically updates routing tables.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51084" y="5137904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Scales well with large and growing networks.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1051084" y="5580102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Adapts quickly to topology changes and failures.</a:t>
            </a:r>
            <a:endParaRPr lang="en-US" sz="2000" dirty="0"/>
          </a:p>
        </p:txBody>
      </p:sp>
      <p:sp>
        <p:nvSpPr>
          <p:cNvPr id="11" name="Shape 8"/>
          <p:cNvSpPr/>
          <p:nvPr/>
        </p:nvSpPr>
        <p:spPr>
          <a:xfrm>
            <a:off x="7428548" y="3602712"/>
            <a:ext cx="6408063" cy="2597587"/>
          </a:xfrm>
          <a:prstGeom prst="roundRect">
            <a:avLst>
              <a:gd name="adj" fmla="val 5632"/>
            </a:avLst>
          </a:prstGeom>
          <a:solidFill>
            <a:srgbClr val="FDFAF7"/>
          </a:solidFill>
          <a:ln/>
        </p:spPr>
      </p:sp>
      <p:sp>
        <p:nvSpPr>
          <p:cNvPr id="12" name="Shape 9"/>
          <p:cNvSpPr/>
          <p:nvPr/>
        </p:nvSpPr>
        <p:spPr>
          <a:xfrm>
            <a:off x="7428548" y="3572232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13" name="Shape 10"/>
          <p:cNvSpPr/>
          <p:nvPr/>
        </p:nvSpPr>
        <p:spPr>
          <a:xfrm>
            <a:off x="10292298" y="326255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6237C8"/>
          </a:solidFill>
          <a:ln/>
        </p:spPr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6371" y="3432691"/>
            <a:ext cx="272177" cy="340162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7685842" y="416968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Cons</a:t>
            </a:r>
            <a:endParaRPr lang="en-US" sz="3200" dirty="0"/>
          </a:p>
        </p:txBody>
      </p:sp>
      <p:sp>
        <p:nvSpPr>
          <p:cNvPr id="16" name="Text 12"/>
          <p:cNvSpPr/>
          <p:nvPr/>
        </p:nvSpPr>
        <p:spPr>
          <a:xfrm>
            <a:off x="7685842" y="4695706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Consumes CPU and memory resources.</a:t>
            </a:r>
            <a:endParaRPr lang="en-US" sz="2000" dirty="0"/>
          </a:p>
        </p:txBody>
      </p:sp>
      <p:sp>
        <p:nvSpPr>
          <p:cNvPr id="17" name="Text 13"/>
          <p:cNvSpPr/>
          <p:nvPr/>
        </p:nvSpPr>
        <p:spPr>
          <a:xfrm>
            <a:off x="7685842" y="5137904"/>
            <a:ext cx="662867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Configuration and </a:t>
            </a:r>
            <a:r>
              <a:rPr lang="en-US" sz="20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trouble shooting 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 be complex.</a:t>
            </a:r>
            <a:endParaRPr lang="en-US" sz="2000" dirty="0"/>
          </a:p>
        </p:txBody>
      </p:sp>
      <p:sp>
        <p:nvSpPr>
          <p:cNvPr id="18" name="Text 14"/>
          <p:cNvSpPr/>
          <p:nvPr/>
        </p:nvSpPr>
        <p:spPr>
          <a:xfrm>
            <a:off x="7685842" y="5580102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Risk of routing loops if not configured properly.</a:t>
            </a:r>
            <a:endParaRPr lang="en-US" sz="2000" dirty="0"/>
          </a:p>
        </p:txBody>
      </p:sp>
      <p:sp>
        <p:nvSpPr>
          <p:cNvPr id="19" name="Rectangle 18"/>
          <p:cNvSpPr/>
          <p:nvPr/>
        </p:nvSpPr>
        <p:spPr>
          <a:xfrm>
            <a:off x="0" y="7705896"/>
            <a:ext cx="14630400" cy="5818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75727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016529881"/>
              </p:ext>
            </p:extLst>
          </p:nvPr>
        </p:nvGraphicFramePr>
        <p:xfrm>
          <a:off x="-2470" y="-29094"/>
          <a:ext cx="14632870" cy="8229600"/>
        </p:xfrm>
        <a:graphic>
          <a:graphicData uri="http://schemas.openxmlformats.org/presentationml/2006/ole">
            <p:oleObj spid="_x0000_s1035" name="Presentation" r:id="rId3" imgW="7313594" imgH="4113255" progId="PowerPoint.Show.12">
              <p:embed/>
            </p:oleObj>
          </a:graphicData>
        </a:graphic>
      </p:graphicFrame>
      <p:sp>
        <p:nvSpPr>
          <p:cNvPr id="2" name="Rectangle 1"/>
          <p:cNvSpPr/>
          <p:nvPr/>
        </p:nvSpPr>
        <p:spPr>
          <a:xfrm>
            <a:off x="6267796" y="7743306"/>
            <a:ext cx="8362604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364744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4355" y="435531"/>
            <a:ext cx="7042190" cy="544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40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Efficiency Comparison: Key Factors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277177" y="1246909"/>
            <a:ext cx="13987463" cy="947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Understanding </a:t>
            </a: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core differences between </a:t>
            </a:r>
            <a:r>
              <a:rPr lang="en-US" sz="22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routing methods </a:t>
            </a: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is crucial for network design. </a:t>
            </a:r>
            <a:endParaRPr lang="en-US" sz="2200" dirty="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1950"/>
              </a:lnSpc>
              <a:buNone/>
            </a:pPr>
            <a:endParaRPr lang="en-US" sz="220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1950"/>
              </a:lnSpc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We </a:t>
            </a: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evaluate them across several key dimensions to determine their suitability for various environments.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7" y="2207029"/>
            <a:ext cx="6815774" cy="558059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481685" y="3898272"/>
            <a:ext cx="5438428" cy="235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Configuration </a:t>
            </a:r>
            <a:r>
              <a:rPr lang="en-US" sz="24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method</a:t>
            </a:r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endParaRPr lang="en-US" sz="2400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endParaRPr lang="en-US" sz="2400" dirty="0" smtClean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endParaRPr lang="en-US" sz="2400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endParaRPr lang="en-US" sz="2400" dirty="0" smtClean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endParaRPr lang="en-US" sz="2400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endParaRPr lang="en-US" sz="2400" dirty="0" smtClean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  <a:p>
            <a:pPr algn="l">
              <a:lnSpc>
                <a:spcPts val="1950"/>
              </a:lnSpc>
              <a:buSzPct val="100000"/>
            </a:pP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8463708" y="4272742"/>
            <a:ext cx="6279035" cy="216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Scalability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8481685" y="4679371"/>
            <a:ext cx="6497146" cy="291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Fault tolerance and recovery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8463708" y="4997326"/>
            <a:ext cx="5333363" cy="36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4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Cpu </a:t>
            </a: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and memory resource usage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8481685" y="5426672"/>
            <a:ext cx="5403824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case suitability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8481685" y="5860036"/>
            <a:ext cx="6567607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Network complexity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0" y="7775155"/>
            <a:ext cx="14630399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409286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89" y="1214438"/>
            <a:ext cx="13026271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Routing </a:t>
            </a:r>
            <a:r>
              <a:rPr lang="en-US" sz="4900" b="1" dirty="0" smtClean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Efficiency : </a:t>
            </a: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 Detailed Comparison</a:t>
            </a:r>
            <a:endParaRPr lang="en-US" sz="4900" dirty="0"/>
          </a:p>
        </p:txBody>
      </p:sp>
      <p:sp>
        <p:nvSpPr>
          <p:cNvPr id="3" name="Shape 1"/>
          <p:cNvSpPr/>
          <p:nvPr/>
        </p:nvSpPr>
        <p:spPr>
          <a:xfrm>
            <a:off x="777240" y="2455307"/>
            <a:ext cx="13042821" cy="4567476"/>
          </a:xfrm>
          <a:prstGeom prst="roundRect">
            <a:avLst>
              <a:gd name="adj" fmla="val 208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9653" y="2455307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9653" y="2599015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120640" y="2636281"/>
            <a:ext cx="41264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Static </a:t>
            </a:r>
            <a:r>
              <a:rPr lang="en-US" sz="2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Routing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9716691" y="2599015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Dynamic Routing</a:t>
            </a:r>
            <a:endParaRPr lang="en-US" sz="2400" dirty="0"/>
          </a:p>
        </p:txBody>
      </p:sp>
      <p:sp>
        <p:nvSpPr>
          <p:cNvPr id="8" name="Shape 6"/>
          <p:cNvSpPr/>
          <p:nvPr/>
        </p:nvSpPr>
        <p:spPr>
          <a:xfrm>
            <a:off x="793790" y="3094943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9653" y="3249335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Configuration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5375077" y="3249335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9716691" y="3249335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Automatic</a:t>
            </a:r>
            <a:endParaRPr lang="en-US" sz="2000" dirty="0"/>
          </a:p>
        </p:txBody>
      </p:sp>
      <p:sp>
        <p:nvSpPr>
          <p:cNvPr id="12" name="Shape 10"/>
          <p:cNvSpPr/>
          <p:nvPr/>
        </p:nvSpPr>
        <p:spPr>
          <a:xfrm>
            <a:off x="801410" y="3755946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29653" y="3899654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Scalability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5375077" y="3899654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9716691" y="3899654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</a:t>
            </a:r>
            <a:endParaRPr lang="en-US" sz="2000" dirty="0"/>
          </a:p>
        </p:txBody>
      </p:sp>
      <p:sp>
        <p:nvSpPr>
          <p:cNvPr id="16" name="Shape 14"/>
          <p:cNvSpPr/>
          <p:nvPr/>
        </p:nvSpPr>
        <p:spPr>
          <a:xfrm>
            <a:off x="801410" y="4406265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9653" y="454997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Fault Recovery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5375077" y="4549973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None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9716691" y="454997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Automatic</a:t>
            </a:r>
            <a:endParaRPr lang="en-US" sz="2000" dirty="0"/>
          </a:p>
        </p:txBody>
      </p:sp>
      <p:sp>
        <p:nvSpPr>
          <p:cNvPr id="20" name="Shape 18"/>
          <p:cNvSpPr/>
          <p:nvPr/>
        </p:nvSpPr>
        <p:spPr>
          <a:xfrm>
            <a:off x="801410" y="5056584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29653" y="520029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CPU/Memory Usage</a:t>
            </a:r>
            <a:endParaRPr lang="en-US" sz="2000" dirty="0"/>
          </a:p>
        </p:txBody>
      </p:sp>
      <p:sp>
        <p:nvSpPr>
          <p:cNvPr id="22" name="Text 20"/>
          <p:cNvSpPr/>
          <p:nvPr/>
        </p:nvSpPr>
        <p:spPr>
          <a:xfrm>
            <a:off x="5375077" y="5200293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9716691" y="520029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</a:t>
            </a:r>
            <a:endParaRPr lang="en-US" sz="2000" dirty="0"/>
          </a:p>
        </p:txBody>
      </p:sp>
      <p:sp>
        <p:nvSpPr>
          <p:cNvPr id="24" name="Shape 22"/>
          <p:cNvSpPr/>
          <p:nvPr/>
        </p:nvSpPr>
        <p:spPr>
          <a:xfrm>
            <a:off x="801410" y="5706904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29653" y="5850612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Case</a:t>
            </a:r>
            <a:endParaRPr lang="en-US" sz="2000" dirty="0"/>
          </a:p>
        </p:txBody>
      </p:sp>
      <p:sp>
        <p:nvSpPr>
          <p:cNvPr id="26" name="Text 24"/>
          <p:cNvSpPr/>
          <p:nvPr/>
        </p:nvSpPr>
        <p:spPr>
          <a:xfrm>
            <a:off x="5375077" y="5850612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Small networks</a:t>
            </a:r>
            <a:endParaRPr lang="en-US" sz="2000" dirty="0"/>
          </a:p>
        </p:txBody>
      </p:sp>
      <p:sp>
        <p:nvSpPr>
          <p:cNvPr id="27" name="Text 25"/>
          <p:cNvSpPr/>
          <p:nvPr/>
        </p:nvSpPr>
        <p:spPr>
          <a:xfrm>
            <a:off x="9716691" y="5850612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Large/dynamic networks</a:t>
            </a:r>
            <a:endParaRPr lang="en-US" sz="2000" dirty="0"/>
          </a:p>
        </p:txBody>
      </p:sp>
      <p:sp>
        <p:nvSpPr>
          <p:cNvPr id="28" name="Shape 26"/>
          <p:cNvSpPr/>
          <p:nvPr/>
        </p:nvSpPr>
        <p:spPr>
          <a:xfrm>
            <a:off x="1345537" y="6321538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1029653" y="6500932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Complexity</a:t>
            </a:r>
            <a:endParaRPr lang="en-US" sz="2000" dirty="0"/>
          </a:p>
        </p:txBody>
      </p:sp>
      <p:sp>
        <p:nvSpPr>
          <p:cNvPr id="30" name="Text 28"/>
          <p:cNvSpPr/>
          <p:nvPr/>
        </p:nvSpPr>
        <p:spPr>
          <a:xfrm>
            <a:off x="5375077" y="6500932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</a:t>
            </a:r>
            <a:endParaRPr lang="en-US" sz="2000" dirty="0"/>
          </a:p>
        </p:txBody>
      </p:sp>
      <p:sp>
        <p:nvSpPr>
          <p:cNvPr id="31" name="Text 29"/>
          <p:cNvSpPr/>
          <p:nvPr/>
        </p:nvSpPr>
        <p:spPr>
          <a:xfrm>
            <a:off x="9716691" y="6500932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</a:t>
            </a:r>
            <a:endParaRPr lang="en-US" sz="2000" dirty="0"/>
          </a:p>
        </p:txBody>
      </p:sp>
      <p:sp>
        <p:nvSpPr>
          <p:cNvPr id="32" name="Rectangle 31"/>
          <p:cNvSpPr/>
          <p:nvPr/>
        </p:nvSpPr>
        <p:spPr>
          <a:xfrm>
            <a:off x="0" y="7631083"/>
            <a:ext cx="14683892" cy="5985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894948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47788"/>
            <a:ext cx="9994106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54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Takeaways &amp; Future Directions</a:t>
            </a:r>
            <a:endParaRPr lang="en-US" sz="5400" dirty="0"/>
          </a:p>
        </p:txBody>
      </p:sp>
      <p:sp>
        <p:nvSpPr>
          <p:cNvPr id="3" name="Shape 1"/>
          <p:cNvSpPr/>
          <p:nvPr/>
        </p:nvSpPr>
        <p:spPr>
          <a:xfrm>
            <a:off x="793790" y="2581037"/>
            <a:ext cx="4196358" cy="2446496"/>
          </a:xfrm>
          <a:prstGeom prst="roundRect">
            <a:avLst>
              <a:gd name="adj" fmla="val 389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815471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Static Routing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1028224" y="3341489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Best for small, secure, and stable networks.</a:t>
            </a:r>
            <a:endParaRPr lang="en-US" sz="2000" dirty="0"/>
          </a:p>
        </p:txBody>
      </p:sp>
      <p:sp>
        <p:nvSpPr>
          <p:cNvPr id="6" name="Shape 4"/>
          <p:cNvSpPr/>
          <p:nvPr/>
        </p:nvSpPr>
        <p:spPr>
          <a:xfrm>
            <a:off x="5216962" y="2581037"/>
            <a:ext cx="4196358" cy="2446496"/>
          </a:xfrm>
          <a:prstGeom prst="roundRect">
            <a:avLst>
              <a:gd name="adj" fmla="val 389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6" y="2815471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Dynamic Routing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5451396" y="3341489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Ideal for large, changing environments requiring automatic updates and fault tolerance.</a:t>
            </a:r>
            <a:endParaRPr lang="en-US" sz="2000" dirty="0"/>
          </a:p>
        </p:txBody>
      </p:sp>
      <p:sp>
        <p:nvSpPr>
          <p:cNvPr id="9" name="Shape 7"/>
          <p:cNvSpPr/>
          <p:nvPr/>
        </p:nvSpPr>
        <p:spPr>
          <a:xfrm>
            <a:off x="9640133" y="2581037"/>
            <a:ext cx="4196358" cy="2446496"/>
          </a:xfrm>
          <a:prstGeom prst="roundRect">
            <a:avLst>
              <a:gd name="adj" fmla="val 389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2815471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Hybrid Approach</a:t>
            </a:r>
            <a:endParaRPr lang="en-US" sz="2800" dirty="0"/>
          </a:p>
        </p:txBody>
      </p:sp>
      <p:sp>
        <p:nvSpPr>
          <p:cNvPr id="11" name="Text 9"/>
          <p:cNvSpPr/>
          <p:nvPr/>
        </p:nvSpPr>
        <p:spPr>
          <a:xfrm>
            <a:off x="9874568" y="3341489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Common in enterprises—leverages the simplicity of static routing and flexibility of dynamic routing.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782045" y="54266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Thank You! Questions and Discussion Welcome!</a:t>
            </a:r>
            <a:endParaRPr lang="en-US" sz="2800" dirty="0"/>
          </a:p>
        </p:txBody>
      </p:sp>
      <p:sp>
        <p:nvSpPr>
          <p:cNvPr id="13" name="Text 11"/>
          <p:cNvSpPr/>
          <p:nvPr/>
        </p:nvSpPr>
        <p:spPr>
          <a:xfrm>
            <a:off x="782044" y="62775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by </a:t>
            </a:r>
            <a:r>
              <a:rPr lang="en-US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KOTHAKOTA RAKESH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G ABHINAY REDDY , MOHAMED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SYED </a:t>
            </a:r>
            <a:r>
              <a:rPr lang="en-US" sz="175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THOWFIQ 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82042" y="67002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Course Name: </a:t>
            </a:r>
            <a:r>
              <a:rPr lang="en-US" sz="175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[</a:t>
            </a:r>
            <a:r>
              <a:rPr lang="en-US" sz="1750" b="1" dirty="0" smtClean="0">
                <a:solidFill>
                  <a:schemeClr val="accent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COMPUTER NETWORKS FOR COMMUNICATION</a:t>
            </a:r>
            <a:r>
              <a:rPr lang="en-US" sz="175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] (CSAO735)</a:t>
            </a:r>
          </a:p>
          <a:p>
            <a:pPr marL="0" indent="0" algn="ctr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											</a:t>
            </a:r>
          </a:p>
          <a:p>
            <a:pPr algn="ctr"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	</a:t>
            </a:r>
            <a:r>
              <a:rPr lang="en-US" sz="175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								                                                          </a:t>
            </a:r>
            <a:r>
              <a:rPr lang="en-US" sz="16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Date 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: 04-08-2025</a:t>
            </a:r>
            <a:endParaRPr lang="en-US" sz="1600" dirty="0"/>
          </a:p>
          <a:p>
            <a:pPr algn="ctr">
              <a:lnSpc>
                <a:spcPts val="2850"/>
              </a:lnSpc>
            </a:pPr>
            <a:endParaRPr lang="en-US" sz="1750" dirty="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ctr">
              <a:lnSpc>
                <a:spcPts val="2850"/>
              </a:lnSpc>
              <a:buNone/>
            </a:pPr>
            <a:endParaRPr lang="en-US" sz="175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algn="ctr"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                                                                                             </a:t>
            </a:r>
            <a:r>
              <a:rPr lang="en-US" sz="175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-3" y="7772400"/>
            <a:ext cx="14606913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223129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0130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54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Table of Contents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793790" y="32233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Abstract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90" y="36655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Introduction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793790" y="41077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Static Routing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793790" y="45499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Dynamic Routing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793790" y="49921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Efficiency Comparison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793790" y="543437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Advantages &amp; Disadvantages</a:t>
            </a:r>
            <a:endParaRPr lang="en-US" sz="2800" dirty="0"/>
          </a:p>
        </p:txBody>
      </p:sp>
      <p:sp>
        <p:nvSpPr>
          <p:cNvPr id="9" name="Text 7"/>
          <p:cNvSpPr/>
          <p:nvPr/>
        </p:nvSpPr>
        <p:spPr>
          <a:xfrm>
            <a:off x="789632" y="587656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Conclusion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0" y="7693428"/>
            <a:ext cx="14622087" cy="5361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7135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Abstract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21203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compares static and dynamic routing based on: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90" y="273843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Efficiency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93790" y="318063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Scalability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93790" y="36228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adaptability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178649" y="42408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analyze their use </a:t>
            </a:r>
            <a:r>
              <a:rPr lang="en-US" sz="2800" b="1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</a:t>
            </a:r>
            <a:r>
              <a:rPr lang="en-US" sz="28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793790" y="485894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Small vs. large networks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793790" y="53011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Behavior during failures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178648" y="59136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And </a:t>
            </a:r>
            <a:r>
              <a:rPr lang="en-US" sz="2800" b="1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highlight :</a:t>
            </a:r>
            <a:endParaRPr lang="en-US" sz="2800" b="1" dirty="0"/>
          </a:p>
        </p:txBody>
      </p:sp>
      <p:sp>
        <p:nvSpPr>
          <p:cNvPr id="11" name="Text 9"/>
          <p:cNvSpPr/>
          <p:nvPr/>
        </p:nvSpPr>
        <p:spPr>
          <a:xfrm>
            <a:off x="806184" y="65372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examples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793790" y="697944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Advantages &amp; disadvantages of each method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0" y="7772400"/>
            <a:ext cx="146304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0" y="369342"/>
            <a:ext cx="7951200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5400" b="1" dirty="0" smtClean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Introduction </a:t>
            </a:r>
            <a:r>
              <a:rPr lang="en-US" sz="54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 Routing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394779" y="172904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6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Routing</a:t>
            </a:r>
            <a:r>
              <a:rPr lang="en-US" sz="3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1309179" y="22639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process of selecting a path for data in a network</a:t>
            </a:r>
            <a:r>
              <a:rPr lang="en-US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1309179" y="289282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determines how data packets move from source to destination through routers and paths.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0" y="7772400"/>
            <a:ext cx="146304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 descr="Routing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430" y="3618634"/>
            <a:ext cx="8844742" cy="41537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5058" y="1705213"/>
            <a:ext cx="10018395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54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Why Compare Static and Dynamic?</a:t>
            </a:r>
            <a:endParaRPr lang="en-US" sz="5400" dirty="0"/>
          </a:p>
        </p:txBody>
      </p:sp>
      <p:sp>
        <p:nvSpPr>
          <p:cNvPr id="3" name="Shape 1"/>
          <p:cNvSpPr/>
          <p:nvPr/>
        </p:nvSpPr>
        <p:spPr>
          <a:xfrm>
            <a:off x="657582" y="3759875"/>
            <a:ext cx="4196358" cy="2466023"/>
          </a:xfrm>
          <a:prstGeom prst="roundRect">
            <a:avLst>
              <a:gd name="adj" fmla="val 5933"/>
            </a:avLst>
          </a:prstGeom>
          <a:solidFill>
            <a:srgbClr val="FDFAF7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3637955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332827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6237C8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761" y="3498413"/>
            <a:ext cx="272177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4235410"/>
            <a:ext cx="3681770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Performance Understanding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1051084" y="5151358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 how each performs in real-time scenarios.</a:t>
            </a:r>
            <a:endParaRPr lang="en-US" sz="2400" dirty="0"/>
          </a:p>
        </p:txBody>
      </p:sp>
      <p:sp>
        <p:nvSpPr>
          <p:cNvPr id="9" name="Shape 6"/>
          <p:cNvSpPr/>
          <p:nvPr/>
        </p:nvSpPr>
        <p:spPr>
          <a:xfrm>
            <a:off x="5216962" y="3668435"/>
            <a:ext cx="4196358" cy="2466023"/>
          </a:xfrm>
          <a:prstGeom prst="roundRect">
            <a:avLst>
              <a:gd name="adj" fmla="val 5933"/>
            </a:avLst>
          </a:prstGeom>
          <a:solidFill>
            <a:srgbClr val="FDFAF7"/>
          </a:solidFill>
          <a:ln/>
        </p:spPr>
      </p:sp>
      <p:sp>
        <p:nvSpPr>
          <p:cNvPr id="10" name="Shape 7"/>
          <p:cNvSpPr/>
          <p:nvPr/>
        </p:nvSpPr>
        <p:spPr>
          <a:xfrm>
            <a:off x="5216962" y="3637955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11" name="Shape 8"/>
          <p:cNvSpPr/>
          <p:nvPr/>
        </p:nvSpPr>
        <p:spPr>
          <a:xfrm>
            <a:off x="6974860" y="332827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6237C8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933" y="3498413"/>
            <a:ext cx="272177" cy="34016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74256" y="4235410"/>
            <a:ext cx="3681770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Configuration &amp; Fault-Handling</a:t>
            </a:r>
            <a:endParaRPr lang="en-US" sz="2450" dirty="0"/>
          </a:p>
        </p:txBody>
      </p:sp>
      <p:sp>
        <p:nvSpPr>
          <p:cNvPr id="14" name="Text 10"/>
          <p:cNvSpPr/>
          <p:nvPr/>
        </p:nvSpPr>
        <p:spPr>
          <a:xfrm>
            <a:off x="5474256" y="5151358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Evaluate configuration and fault-handling differences.</a:t>
            </a:r>
            <a:endParaRPr lang="en-US" sz="2400" dirty="0"/>
          </a:p>
        </p:txBody>
      </p:sp>
      <p:sp>
        <p:nvSpPr>
          <p:cNvPr id="15" name="Shape 11"/>
          <p:cNvSpPr/>
          <p:nvPr/>
        </p:nvSpPr>
        <p:spPr>
          <a:xfrm>
            <a:off x="9640133" y="3668435"/>
            <a:ext cx="4196358" cy="2466023"/>
          </a:xfrm>
          <a:prstGeom prst="roundRect">
            <a:avLst>
              <a:gd name="adj" fmla="val 5933"/>
            </a:avLst>
          </a:prstGeom>
          <a:solidFill>
            <a:srgbClr val="FDFAF7"/>
          </a:solidFill>
          <a:ln/>
        </p:spPr>
      </p:sp>
      <p:sp>
        <p:nvSpPr>
          <p:cNvPr id="16" name="Shape 12"/>
          <p:cNvSpPr/>
          <p:nvPr/>
        </p:nvSpPr>
        <p:spPr>
          <a:xfrm>
            <a:off x="9640133" y="3637955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17" name="Shape 13"/>
          <p:cNvSpPr/>
          <p:nvPr/>
        </p:nvSpPr>
        <p:spPr>
          <a:xfrm>
            <a:off x="11398032" y="332827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6237C8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2105" y="3498413"/>
            <a:ext cx="272177" cy="340162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97427" y="4235410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Optimal Approach</a:t>
            </a:r>
            <a:endParaRPr lang="en-US" sz="2450" dirty="0"/>
          </a:p>
        </p:txBody>
      </p:sp>
      <p:sp>
        <p:nvSpPr>
          <p:cNvPr id="20" name="Text 15"/>
          <p:cNvSpPr/>
          <p:nvPr/>
        </p:nvSpPr>
        <p:spPr>
          <a:xfrm>
            <a:off x="9897427" y="4761428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24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Choose </a:t>
            </a: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best approach for specific network sizes and goals.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0" y="7776556"/>
            <a:ext cx="146304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61528" y="332509"/>
            <a:ext cx="7709892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60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Static Routing – Definition</a:t>
            </a:r>
            <a:endParaRPr lang="en-US" sz="6000" dirty="0"/>
          </a:p>
        </p:txBody>
      </p:sp>
      <p:sp>
        <p:nvSpPr>
          <p:cNvPr id="4" name="Text 1"/>
          <p:cNvSpPr/>
          <p:nvPr/>
        </p:nvSpPr>
        <p:spPr>
          <a:xfrm>
            <a:off x="793790" y="524756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Routes are manually configured by the network admin.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93790" y="568975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Paths are fixed and do not change.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93790" y="613195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Best for small networks or simple topologies.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93790" y="657415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communication between routers.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0" y="7757398"/>
            <a:ext cx="14622087" cy="4722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 descr="static ima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535" y="1537507"/>
            <a:ext cx="9077498" cy="371005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8648" y="3695624"/>
            <a:ext cx="10339030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54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Static Routing – Real-Time Example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793790" y="53806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Example: A small office with two routers.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93790" y="59987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Fixed paths configured manually by an admin.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93790" y="644092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need for dynamic updates because the structure rarely changes.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1" y="7714211"/>
            <a:ext cx="14630400" cy="515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8401" y="1492254"/>
            <a:ext cx="8824555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54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Static Routing – Pros and Cons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444655" y="3524315"/>
            <a:ext cx="3742611" cy="482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✅</a:t>
            </a:r>
            <a:r>
              <a:rPr lang="en-US" sz="36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Pros: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793790" y="44796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Simple setup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793790" y="492180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 (no route advertisement)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793790" y="536400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CPU/memory usage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7599520" y="3524315"/>
            <a:ext cx="3742611" cy="482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❌</a:t>
            </a:r>
            <a:r>
              <a:rPr lang="en-US" sz="36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Cons:</a:t>
            </a:r>
            <a:endParaRPr lang="en-US" sz="3600" dirty="0"/>
          </a:p>
        </p:txBody>
      </p:sp>
      <p:sp>
        <p:nvSpPr>
          <p:cNvPr id="8" name="Text 6"/>
          <p:cNvSpPr/>
          <p:nvPr/>
        </p:nvSpPr>
        <p:spPr>
          <a:xfrm>
            <a:off x="7599521" y="44796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automatic failure recovery</a:t>
            </a:r>
            <a:endParaRPr lang="en-US" sz="2800" dirty="0"/>
          </a:p>
        </p:txBody>
      </p:sp>
      <p:sp>
        <p:nvSpPr>
          <p:cNvPr id="9" name="Text 7"/>
          <p:cNvSpPr/>
          <p:nvPr/>
        </p:nvSpPr>
        <p:spPr>
          <a:xfrm>
            <a:off x="7599521" y="492180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reconfiguration required</a:t>
            </a:r>
            <a:endParaRPr lang="en-US" sz="2800" dirty="0"/>
          </a:p>
        </p:txBody>
      </p:sp>
      <p:sp>
        <p:nvSpPr>
          <p:cNvPr id="10" name="Text 8"/>
          <p:cNvSpPr/>
          <p:nvPr/>
        </p:nvSpPr>
        <p:spPr>
          <a:xfrm>
            <a:off x="7599521" y="536400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Poor scalability</a:t>
            </a:r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1" y="7764087"/>
            <a:ext cx="14630400" cy="4655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11158" y="397061"/>
            <a:ext cx="12789206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60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Dynamic Routing </a:t>
            </a:r>
            <a:r>
              <a:rPr lang="en-US" sz="6000" b="1" dirty="0" smtClean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– Definition</a:t>
            </a:r>
            <a:endParaRPr lang="en-US" sz="6000" dirty="0"/>
          </a:p>
        </p:txBody>
      </p:sp>
      <p:sp>
        <p:nvSpPr>
          <p:cNvPr id="4" name="Text 1"/>
          <p:cNvSpPr/>
          <p:nvPr/>
        </p:nvSpPr>
        <p:spPr>
          <a:xfrm>
            <a:off x="0" y="17748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Routers automatically share routing info.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0" y="213775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Paths adjust as the network changes</a:t>
            </a: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0" y="250065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Uses routing protocols like RIP, OSPF</a:t>
            </a:r>
            <a:r>
              <a:rPr lang="en-US" sz="25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EIGRP</a:t>
            </a:r>
            <a:r>
              <a:rPr lang="en-US" sz="2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BGP</a:t>
            </a: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0" y="286356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Good for large, complex, or frequently changing networks.</a:t>
            </a:r>
            <a:endParaRPr lang="en-US" sz="2500" dirty="0"/>
          </a:p>
        </p:txBody>
      </p:sp>
      <p:sp>
        <p:nvSpPr>
          <p:cNvPr id="8" name="Rectangle 7"/>
          <p:cNvSpPr/>
          <p:nvPr/>
        </p:nvSpPr>
        <p:spPr>
          <a:xfrm>
            <a:off x="0" y="7764087"/>
            <a:ext cx="14630399" cy="4655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 descr="dynamic 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176" y="3625475"/>
            <a:ext cx="9110748" cy="413861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566</Words>
  <Application>Microsoft Office PowerPoint</Application>
  <PresentationFormat>Custom</PresentationFormat>
  <Paragraphs>145</Paragraphs>
  <Slides>15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Petrona Bold</vt:lpstr>
      <vt:lpstr>Calibri</vt:lpstr>
      <vt:lpstr>Inter</vt:lpstr>
      <vt:lpstr>Office Theme</vt:lpstr>
      <vt:lpstr>Presentation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RAMANA&amp;SWATHI</dc:creator>
  <cp:lastModifiedBy>ELCOT</cp:lastModifiedBy>
  <cp:revision>23</cp:revision>
  <dcterms:created xsi:type="dcterms:W3CDTF">2025-07-31T13:12:18Z</dcterms:created>
  <dcterms:modified xsi:type="dcterms:W3CDTF">2025-08-04T03:24:05Z</dcterms:modified>
</cp:coreProperties>
</file>